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d118948c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d118948c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represent this informations you can use colours , and it can be over different material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d118948c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d118948c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instance you can map colors to categories because color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d118948c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d118948c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is often used as a variable to map quantitaive value like numbers.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 size could mean different things here, such as the size of an object that impact the volume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changing the size of a paper band is only one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d118948c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d118948c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 can use size to map orders also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d118948c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d118948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is a really </a:t>
            </a:r>
            <a:r>
              <a:rPr lang="en"/>
              <a:t>powerful</a:t>
            </a:r>
            <a:r>
              <a:rPr lang="en"/>
              <a:t> visual variable that is used in a lot of domain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d118948c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d118948c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can be use on three different dimension x, y, and z , here we see a classical chart that allow to represent two dimension of the data the cost of the event and the enjoyablility of it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d118948c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d118948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d118948c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d118948c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d118948c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d118948c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d118948c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d118948c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mix variables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8514f48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8514f48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d2b5d94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d2b5d94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d2b5d947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d2b5d94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BETTINA - And explore the haptic/feel/tocuh of the materials and how that might represent the data, how can multidimensionality support the data visualisation, but also explore other sensorial aspects of the materials -- just visual/haptic or smell/taste etc.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d2b5d947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d2b5d947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8514f48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8514f48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d118948c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d118948c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d2b5d947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d2b5d947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d1381d70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d1381d70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d2b5d947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d2b5d947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reflections during presentation/discussions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d1381d70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d1381d70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reflections during presentation/discussions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d1381d70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d1381d7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at lunch time...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8514f48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8514f48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514f4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514f4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d5a1df7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d5a1df7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8514f4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8514f4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➔"/>
            </a:pPr>
            <a:r>
              <a:rPr b="1" lang="en" sz="1200">
                <a:solidFill>
                  <a:schemeClr val="dk2"/>
                </a:solidFill>
              </a:rPr>
              <a:t>Making cultural collections “graspable”</a:t>
            </a:r>
            <a:endParaRPr b="1"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➔"/>
            </a:pPr>
            <a:r>
              <a:rPr b="1" lang="en" sz="1200">
                <a:solidFill>
                  <a:schemeClr val="dk2"/>
                </a:solidFill>
              </a:rPr>
              <a:t>Visual literacy &amp; visualization for children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d1381d70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d1381d7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d118948c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d118948c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mean by that 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d118948c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d118948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imagine, you are logging your activity, there are different types of data you can log.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could be time, others could be number, or categories, and ordered items.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these data have certains properties, </a:t>
            </a:r>
            <a:br>
              <a:rPr lang="en"/>
            </a:br>
            <a:r>
              <a:rPr lang="en"/>
              <a:t>Number could use for different </a:t>
            </a:r>
            <a:r>
              <a:rPr lang="en"/>
              <a:t>arithmetical</a:t>
            </a:r>
            <a:r>
              <a:rPr lang="en"/>
              <a:t> </a:t>
            </a:r>
            <a:r>
              <a:rPr lang="en"/>
              <a:t>operation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</a:t>
            </a:r>
            <a:r>
              <a:rPr lang="en"/>
              <a:t>ordered</a:t>
            </a:r>
            <a:r>
              <a:rPr lang="en"/>
              <a:t> items and categories are not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1" Type="http://schemas.openxmlformats.org/officeDocument/2006/relationships/image" Target="../media/image21.png"/><Relationship Id="rId10" Type="http://schemas.openxmlformats.org/officeDocument/2006/relationships/image" Target="../media/image19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tactiledata.net" TargetMode="External"/><Relationship Id="rId4" Type="http://schemas.openxmlformats.org/officeDocument/2006/relationships/hyperlink" Target="mailto:hello@tactiledata.net" TargetMode="External"/><Relationship Id="rId5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data-things.com" TargetMode="External"/><Relationship Id="rId4" Type="http://schemas.openxmlformats.org/officeDocument/2006/relationships/hyperlink" Target="https://twitter.com/bettinanissen" TargetMode="External"/><Relationship Id="rId9" Type="http://schemas.openxmlformats.org/officeDocument/2006/relationships/image" Target="../media/image7.jpg"/><Relationship Id="rId5" Type="http://schemas.openxmlformats.org/officeDocument/2006/relationships/image" Target="../media/image24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8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utahinrichs.de" TargetMode="External"/><Relationship Id="rId4" Type="http://schemas.openxmlformats.org/officeDocument/2006/relationships/hyperlink" Target="mailto:uh3@st-andrews.ac.uk" TargetMode="External"/><Relationship Id="rId10" Type="http://schemas.openxmlformats.org/officeDocument/2006/relationships/image" Target="../media/image4.png"/><Relationship Id="rId9" Type="http://schemas.openxmlformats.org/officeDocument/2006/relationships/image" Target="../media/image27.jpg"/><Relationship Id="rId5" Type="http://schemas.openxmlformats.org/officeDocument/2006/relationships/hyperlink" Target="http://sachi.cs.st-andrews.ac.uk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8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Considering Physical Variables for Data Physicalization</a:t>
            </a:r>
            <a:endParaRPr sz="2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995925"/>
            <a:ext cx="8520600" cy="28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Trevor Hogan, Uta Hinrichs, Samuel Huron, Bettina Nissen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6th workshop (series): VIS’14, CHI’15, TEI’16, DRS’16, DIS’17 &amp; DRS’18 (VIS’18)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53450" y="430350"/>
            <a:ext cx="7831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Welcome!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6104" l="1554" r="14397" t="12937"/>
          <a:stretch/>
        </p:blipFill>
        <p:spPr>
          <a:xfrm>
            <a:off x="1193201" y="1134750"/>
            <a:ext cx="7035048" cy="381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5755200" y="4313875"/>
            <a:ext cx="3229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Image </a:t>
            </a:r>
            <a:r>
              <a:rPr lang="en">
                <a:solidFill>
                  <a:srgbClr val="B7B7B7"/>
                </a:solidFill>
              </a:rPr>
              <a:t>courtesy</a:t>
            </a:r>
            <a:r>
              <a:rPr lang="en">
                <a:solidFill>
                  <a:srgbClr val="B7B7B7"/>
                </a:solidFill>
              </a:rPr>
              <a:t> Alice Thudt </a:t>
            </a:r>
            <a:endParaRPr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http://alicethudt.de/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10028" l="1878" r="15388" t="12649"/>
          <a:stretch/>
        </p:blipFill>
        <p:spPr>
          <a:xfrm>
            <a:off x="1149850" y="1173475"/>
            <a:ext cx="6937752" cy="364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5755200" y="4313875"/>
            <a:ext cx="3229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Image courtesy Alice Thudt </a:t>
            </a:r>
            <a:endParaRPr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http://alicethudt.de/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6396" l="2946" r="15214" t="12938"/>
          <a:stretch/>
        </p:blipFill>
        <p:spPr>
          <a:xfrm>
            <a:off x="1024225" y="1158300"/>
            <a:ext cx="6937752" cy="384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5755200" y="4313875"/>
            <a:ext cx="3229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Image courtesy Alice Thudt </a:t>
            </a:r>
            <a:endParaRPr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http://alicethudt.de/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6828" l="2617" r="19712" t="13957"/>
          <a:stretch/>
        </p:blipFill>
        <p:spPr>
          <a:xfrm>
            <a:off x="1493775" y="1152475"/>
            <a:ext cx="6145277" cy="352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5755200" y="4313875"/>
            <a:ext cx="3229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Image courtesy Alice Thudt </a:t>
            </a:r>
            <a:endParaRPr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http://alicethudt.de/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8278" l="1465" r="14316" t="12651"/>
          <a:stretch/>
        </p:blipFill>
        <p:spPr>
          <a:xfrm>
            <a:off x="1217200" y="1152475"/>
            <a:ext cx="6862949" cy="36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5755200" y="4313875"/>
            <a:ext cx="3229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Image courtesy Alice Thudt </a:t>
            </a:r>
            <a:endParaRPr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http://alicethudt.de/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7172" l="3481" r="33553" t="18117"/>
          <a:stretch/>
        </p:blipFill>
        <p:spPr>
          <a:xfrm>
            <a:off x="2060051" y="1245975"/>
            <a:ext cx="4978522" cy="332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5755200" y="4313875"/>
            <a:ext cx="3229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Image courtesy Alice Thudt </a:t>
            </a:r>
            <a:endParaRPr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http://alicethudt.de/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b="11173" l="1556" r="14318" t="12501"/>
          <a:stretch/>
        </p:blipFill>
        <p:spPr>
          <a:xfrm>
            <a:off x="1028350" y="1152475"/>
            <a:ext cx="7087277" cy="361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5755200" y="4313875"/>
            <a:ext cx="3229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Image courtesy Alice Thudt </a:t>
            </a:r>
            <a:endParaRPr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http://alicethudt.de/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12793" l="3409" r="25110" t="15696"/>
          <a:stretch/>
        </p:blipFill>
        <p:spPr>
          <a:xfrm>
            <a:off x="1487750" y="1256925"/>
            <a:ext cx="6003226" cy="33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5755200" y="4313875"/>
            <a:ext cx="3229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Image courtesy Alice Thudt </a:t>
            </a:r>
            <a:endParaRPr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http://alicethudt.de/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b="5370" l="2780" r="14725" t="12507"/>
          <a:stretch/>
        </p:blipFill>
        <p:spPr>
          <a:xfrm>
            <a:off x="1306161" y="1152475"/>
            <a:ext cx="6633365" cy="37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/>
        </p:nvSpPr>
        <p:spPr>
          <a:xfrm>
            <a:off x="5755200" y="4313875"/>
            <a:ext cx="3229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Image courtesy Alice Thudt </a:t>
            </a:r>
            <a:endParaRPr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http://alicethudt.de/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b="7271" l="2286" r="16360" t="12645"/>
          <a:stretch/>
        </p:blipFill>
        <p:spPr>
          <a:xfrm>
            <a:off x="1158775" y="1138025"/>
            <a:ext cx="6755448" cy="374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5755200" y="4313875"/>
            <a:ext cx="3229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Image courtesy Alice Thudt </a:t>
            </a:r>
            <a:endParaRPr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http://alicethudt.de/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Today's schedule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87900" y="1076275"/>
            <a:ext cx="82236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00"/>
                </a:solidFill>
              </a:rPr>
              <a:t>11:00 – 11:40		Introduction 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			</a:t>
            </a:r>
            <a:r>
              <a:rPr lang="en" sz="1100">
                <a:solidFill>
                  <a:schemeClr val="dk1"/>
                </a:solidFill>
              </a:rPr>
              <a:t>Who are we?		</a:t>
            </a:r>
            <a:endParaRPr sz="11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Who are you?</a:t>
            </a:r>
            <a:r>
              <a:rPr lang="en" sz="1100">
                <a:solidFill>
                  <a:schemeClr val="dk1"/>
                </a:solidFill>
              </a:rPr>
              <a:t>			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	What is Physicalization? 						</a:t>
            </a:r>
            <a:endParaRPr sz="11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00"/>
                </a:solidFill>
              </a:rPr>
              <a:t>11:40 – 12:45	 	Physicalization Activity: Group forming, Ideation &amp; Design	</a:t>
            </a:r>
            <a:r>
              <a:rPr b="1" lang="e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100">
                <a:solidFill>
                  <a:srgbClr val="4A86E8"/>
                </a:solidFill>
              </a:rPr>
              <a:t>12:45 – 1:30pm	 Lunch break </a:t>
            </a:r>
            <a:endParaRPr b="1" i="1" sz="11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i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rgbClr val="000000"/>
                </a:solidFill>
              </a:rPr>
              <a:t>1:30 – 2.45pm 	Physicalization Activity: </a:t>
            </a:r>
            <a:r>
              <a:rPr b="1" lang="en" sz="1100">
                <a:solidFill>
                  <a:srgbClr val="000000"/>
                </a:solidFill>
              </a:rPr>
              <a:t>Design &amp; </a:t>
            </a:r>
            <a:r>
              <a:rPr b="1" lang="en" sz="1100">
                <a:solidFill>
                  <a:schemeClr val="dk1"/>
                </a:solidFill>
              </a:rPr>
              <a:t>Making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rgbClr val="000000"/>
                </a:solidFill>
              </a:rPr>
              <a:t>2:45 </a:t>
            </a:r>
            <a:r>
              <a:rPr b="1" lang="en" sz="1100">
                <a:solidFill>
                  <a:schemeClr val="dk1"/>
                </a:solidFill>
              </a:rPr>
              <a:t>– </a:t>
            </a:r>
            <a:r>
              <a:rPr b="1" lang="en" sz="1100">
                <a:solidFill>
                  <a:srgbClr val="000000"/>
                </a:solidFill>
              </a:rPr>
              <a:t>4</a:t>
            </a:r>
            <a:r>
              <a:rPr b="1" lang="en" sz="1100">
                <a:solidFill>
                  <a:srgbClr val="000000"/>
                </a:solidFill>
              </a:rPr>
              <a:t>.00</a:t>
            </a:r>
            <a:r>
              <a:rPr b="1" lang="en" sz="1100">
                <a:solidFill>
                  <a:srgbClr val="000000"/>
                </a:solidFill>
              </a:rPr>
              <a:t>pm</a:t>
            </a:r>
            <a:r>
              <a:rPr b="1" lang="en" sz="1100">
                <a:solidFill>
                  <a:srgbClr val="000000"/>
                </a:solidFill>
              </a:rPr>
              <a:t> 	Presentation of the </a:t>
            </a:r>
            <a:r>
              <a:rPr b="1" lang="en" sz="1100">
                <a:solidFill>
                  <a:schemeClr val="dk1"/>
                </a:solidFill>
              </a:rPr>
              <a:t>p</a:t>
            </a:r>
            <a:r>
              <a:rPr b="1" lang="en" sz="1100">
                <a:solidFill>
                  <a:schemeClr val="dk1"/>
                </a:solidFill>
              </a:rPr>
              <a:t>hysicalization</a:t>
            </a:r>
            <a:r>
              <a:rPr lang="en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00"/>
                </a:solidFill>
              </a:rPr>
              <a:t> 	Discussion &amp; Conclusion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00"/>
                </a:solidFill>
              </a:rPr>
              <a:t>4pm 			End of Workshop 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 u="sng">
                <a:solidFill>
                  <a:srgbClr val="000000"/>
                </a:solidFill>
              </a:rPr>
              <a:t>RECORDING:</a:t>
            </a:r>
            <a:r>
              <a:rPr b="1" lang="en" sz="1100">
                <a:solidFill>
                  <a:srgbClr val="000000"/>
                </a:solidFill>
              </a:rPr>
              <a:t>		 We will </a:t>
            </a:r>
            <a:r>
              <a:rPr b="1" lang="en" sz="1100">
                <a:solidFill>
                  <a:srgbClr val="000000"/>
                </a:solidFill>
              </a:rPr>
              <a:t>record </a:t>
            </a:r>
            <a:r>
              <a:rPr b="1" lang="en" sz="1100">
                <a:solidFill>
                  <a:srgbClr val="000000"/>
                </a:solidFill>
              </a:rPr>
              <a:t>audio-visual footage during the workshop, for potential publication this will be </a:t>
            </a:r>
            <a:endParaRPr b="1" sz="1100">
              <a:solidFill>
                <a:srgbClr val="000000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00"/>
                </a:solidFill>
              </a:rPr>
              <a:t>anonymised. If you prefer not to be recorded, let us know.</a:t>
            </a:r>
            <a:endParaRPr b="1"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550" y="410050"/>
            <a:ext cx="4802275" cy="40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688575"/>
            <a:ext cx="4187124" cy="36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550" y="410050"/>
            <a:ext cx="4802275" cy="40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688575"/>
            <a:ext cx="4187124" cy="36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/>
          <p:nvPr/>
        </p:nvSpPr>
        <p:spPr>
          <a:xfrm>
            <a:off x="-290300" y="459275"/>
            <a:ext cx="9385200" cy="40854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 txBox="1"/>
          <p:nvPr>
            <p:ph type="title"/>
          </p:nvPr>
        </p:nvSpPr>
        <p:spPr>
          <a:xfrm>
            <a:off x="254300" y="119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Go beyond </a:t>
            </a:r>
            <a:endParaRPr b="1" sz="3600"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254300" y="1974600"/>
            <a:ext cx="85206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he previous variables and explore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Haptic  / Feel / Touch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Dimensionality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Sensorial experience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...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4141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Hands-on activity</a:t>
            </a:r>
            <a:br>
              <a:rPr lang="en"/>
            </a:br>
            <a:r>
              <a:rPr lang="en" sz="2400"/>
              <a:t>Make your own physical representation of data! 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/>
          <p:cNvGrpSpPr/>
          <p:nvPr/>
        </p:nvGrpSpPr>
        <p:grpSpPr>
          <a:xfrm>
            <a:off x="647659" y="2069983"/>
            <a:ext cx="2021111" cy="1507481"/>
            <a:chOff x="2991150" y="39975"/>
            <a:chExt cx="2958300" cy="2206500"/>
          </a:xfrm>
        </p:grpSpPr>
        <p:sp>
          <p:nvSpPr>
            <p:cNvPr id="211" name="Google Shape;211;p35"/>
            <p:cNvSpPr/>
            <p:nvPr/>
          </p:nvSpPr>
          <p:spPr>
            <a:xfrm>
              <a:off x="2991150" y="39975"/>
              <a:ext cx="2958300" cy="2206500"/>
            </a:xfrm>
            <a:prstGeom prst="roundRect">
              <a:avLst>
                <a:gd fmla="val 6369" name="adj"/>
              </a:avLst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2" name="Google Shape;21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5487" y="246725"/>
              <a:ext cx="2569626" cy="18186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13" name="Google Shape;213;p35"/>
          <p:cNvGrpSpPr/>
          <p:nvPr/>
        </p:nvGrpSpPr>
        <p:grpSpPr>
          <a:xfrm>
            <a:off x="464984" y="2264008"/>
            <a:ext cx="2021111" cy="1507481"/>
            <a:chOff x="2991150" y="39975"/>
            <a:chExt cx="2958300" cy="2206500"/>
          </a:xfrm>
        </p:grpSpPr>
        <p:sp>
          <p:nvSpPr>
            <p:cNvPr id="214" name="Google Shape;214;p35"/>
            <p:cNvSpPr/>
            <p:nvPr/>
          </p:nvSpPr>
          <p:spPr>
            <a:xfrm>
              <a:off x="2991150" y="39975"/>
              <a:ext cx="2958300" cy="2206500"/>
            </a:xfrm>
            <a:prstGeom prst="roundRect">
              <a:avLst>
                <a:gd fmla="val 6369" name="adj"/>
              </a:avLst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" name="Google Shape;21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5487" y="246725"/>
              <a:ext cx="2569626" cy="18186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16" name="Google Shape;216;p35"/>
          <p:cNvGrpSpPr/>
          <p:nvPr/>
        </p:nvGrpSpPr>
        <p:grpSpPr>
          <a:xfrm>
            <a:off x="647669" y="2419240"/>
            <a:ext cx="2021111" cy="1507481"/>
            <a:chOff x="3506275" y="2164200"/>
            <a:chExt cx="2958300" cy="2206500"/>
          </a:xfrm>
        </p:grpSpPr>
        <p:sp>
          <p:nvSpPr>
            <p:cNvPr id="217" name="Google Shape;217;p35"/>
            <p:cNvSpPr/>
            <p:nvPr/>
          </p:nvSpPr>
          <p:spPr>
            <a:xfrm>
              <a:off x="3506275" y="2164200"/>
              <a:ext cx="2958300" cy="2206500"/>
            </a:xfrm>
            <a:prstGeom prst="roundRect">
              <a:avLst>
                <a:gd fmla="val 6369" name="adj"/>
              </a:avLst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8" name="Google Shape;218;p35"/>
            <p:cNvPicPr preferRelativeResize="0"/>
            <p:nvPr/>
          </p:nvPicPr>
          <p:blipFill rotWithShape="1">
            <a:blip r:embed="rId4">
              <a:alphaModFix/>
            </a:blip>
            <a:srcRect b="1342" l="1465" r="1475" t="1342"/>
            <a:stretch/>
          </p:blipFill>
          <p:spPr>
            <a:xfrm>
              <a:off x="3700600" y="2358150"/>
              <a:ext cx="2569650" cy="18186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19" name="Google Shape;219;p35"/>
          <p:cNvGrpSpPr/>
          <p:nvPr/>
        </p:nvGrpSpPr>
        <p:grpSpPr>
          <a:xfrm>
            <a:off x="3234372" y="2079165"/>
            <a:ext cx="2021100" cy="1507500"/>
            <a:chOff x="4119647" y="1519815"/>
            <a:chExt cx="2021100" cy="1507500"/>
          </a:xfrm>
        </p:grpSpPr>
        <p:sp>
          <p:nvSpPr>
            <p:cNvPr id="220" name="Google Shape;220;p35"/>
            <p:cNvSpPr/>
            <p:nvPr/>
          </p:nvSpPr>
          <p:spPr>
            <a:xfrm>
              <a:off x="4119647" y="1519815"/>
              <a:ext cx="2021100" cy="1507500"/>
            </a:xfrm>
            <a:prstGeom prst="roundRect">
              <a:avLst>
                <a:gd fmla="val 6369" name="adj"/>
              </a:avLst>
            </a:prstGeom>
            <a:solidFill>
              <a:srgbClr val="FF00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1" name="Google Shape;221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64875" y="1653450"/>
              <a:ext cx="1740201" cy="1212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35"/>
          <p:cNvGrpSpPr/>
          <p:nvPr/>
        </p:nvGrpSpPr>
        <p:grpSpPr>
          <a:xfrm>
            <a:off x="3387703" y="2319942"/>
            <a:ext cx="2021100" cy="1507500"/>
            <a:chOff x="3813028" y="3370492"/>
            <a:chExt cx="2021100" cy="1507500"/>
          </a:xfrm>
        </p:grpSpPr>
        <p:sp>
          <p:nvSpPr>
            <p:cNvPr id="223" name="Google Shape;223;p35"/>
            <p:cNvSpPr/>
            <p:nvPr/>
          </p:nvSpPr>
          <p:spPr>
            <a:xfrm>
              <a:off x="3813028" y="3370492"/>
              <a:ext cx="2021100" cy="1507500"/>
            </a:xfrm>
            <a:prstGeom prst="roundRect">
              <a:avLst>
                <a:gd fmla="val 6369" name="adj"/>
              </a:avLst>
            </a:prstGeom>
            <a:solidFill>
              <a:srgbClr val="FF00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4" name="Google Shape;22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53486" y="3514818"/>
              <a:ext cx="1740199" cy="1218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35"/>
          <p:cNvGrpSpPr/>
          <p:nvPr/>
        </p:nvGrpSpPr>
        <p:grpSpPr>
          <a:xfrm>
            <a:off x="5990463" y="2104613"/>
            <a:ext cx="2260500" cy="1419000"/>
            <a:chOff x="6728200" y="3159800"/>
            <a:chExt cx="2260500" cy="1419000"/>
          </a:xfrm>
        </p:grpSpPr>
        <p:sp>
          <p:nvSpPr>
            <p:cNvPr id="226" name="Google Shape;226;p35"/>
            <p:cNvSpPr/>
            <p:nvPr/>
          </p:nvSpPr>
          <p:spPr>
            <a:xfrm>
              <a:off x="6728200" y="3159800"/>
              <a:ext cx="2260500" cy="1419000"/>
            </a:xfrm>
            <a:prstGeom prst="roundRect">
              <a:avLst>
                <a:gd fmla="val 6369" name="adj"/>
              </a:avLst>
            </a:prstGeom>
            <a:solidFill>
              <a:srgbClr val="3D85C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7" name="Google Shape;227;p35"/>
            <p:cNvPicPr preferRelativeResize="0"/>
            <p:nvPr/>
          </p:nvPicPr>
          <p:blipFill rotWithShape="1">
            <a:blip r:embed="rId7">
              <a:alphaModFix/>
            </a:blip>
            <a:srcRect b="0" l="2581" r="1825" t="0"/>
            <a:stretch/>
          </p:blipFill>
          <p:spPr>
            <a:xfrm>
              <a:off x="6892375" y="3299075"/>
              <a:ext cx="1932150" cy="1140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35"/>
          <p:cNvGrpSpPr/>
          <p:nvPr/>
        </p:nvGrpSpPr>
        <p:grpSpPr>
          <a:xfrm>
            <a:off x="6162513" y="2256238"/>
            <a:ext cx="2260500" cy="1419000"/>
            <a:chOff x="4561800" y="3333275"/>
            <a:chExt cx="2260500" cy="1419000"/>
          </a:xfrm>
        </p:grpSpPr>
        <p:sp>
          <p:nvSpPr>
            <p:cNvPr id="229" name="Google Shape;229;p35"/>
            <p:cNvSpPr/>
            <p:nvPr/>
          </p:nvSpPr>
          <p:spPr>
            <a:xfrm>
              <a:off x="4561800" y="3333275"/>
              <a:ext cx="2260500" cy="1419000"/>
            </a:xfrm>
            <a:prstGeom prst="roundRect">
              <a:avLst>
                <a:gd fmla="val 6369" name="adj"/>
              </a:avLst>
            </a:prstGeom>
            <a:solidFill>
              <a:srgbClr val="3D85C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" name="Google Shape;230;p35"/>
            <p:cNvPicPr preferRelativeResize="0"/>
            <p:nvPr/>
          </p:nvPicPr>
          <p:blipFill rotWithShape="1">
            <a:blip r:embed="rId8">
              <a:alphaModFix/>
            </a:blip>
            <a:srcRect b="0" l="2831" r="2138" t="0"/>
            <a:stretch/>
          </p:blipFill>
          <p:spPr>
            <a:xfrm>
              <a:off x="4703775" y="3489213"/>
              <a:ext cx="1976549" cy="110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35"/>
          <p:cNvGrpSpPr/>
          <p:nvPr/>
        </p:nvGrpSpPr>
        <p:grpSpPr>
          <a:xfrm>
            <a:off x="5960013" y="2437588"/>
            <a:ext cx="2260500" cy="1419000"/>
            <a:chOff x="6596875" y="1405325"/>
            <a:chExt cx="2260500" cy="1419000"/>
          </a:xfrm>
        </p:grpSpPr>
        <p:sp>
          <p:nvSpPr>
            <p:cNvPr id="232" name="Google Shape;232;p35"/>
            <p:cNvSpPr/>
            <p:nvPr/>
          </p:nvSpPr>
          <p:spPr>
            <a:xfrm>
              <a:off x="6596875" y="1405325"/>
              <a:ext cx="2260500" cy="1419000"/>
            </a:xfrm>
            <a:prstGeom prst="roundRect">
              <a:avLst>
                <a:gd fmla="val 6369" name="adj"/>
              </a:avLst>
            </a:prstGeom>
            <a:solidFill>
              <a:srgbClr val="3C78D8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32249" y="1576043"/>
              <a:ext cx="1989751" cy="10985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35"/>
          <p:cNvGrpSpPr/>
          <p:nvPr/>
        </p:nvGrpSpPr>
        <p:grpSpPr>
          <a:xfrm>
            <a:off x="6148888" y="2652443"/>
            <a:ext cx="2260500" cy="1419000"/>
            <a:chOff x="6728200" y="3159800"/>
            <a:chExt cx="2260500" cy="1419000"/>
          </a:xfrm>
        </p:grpSpPr>
        <p:sp>
          <p:nvSpPr>
            <p:cNvPr id="235" name="Google Shape;235;p35"/>
            <p:cNvSpPr/>
            <p:nvPr/>
          </p:nvSpPr>
          <p:spPr>
            <a:xfrm>
              <a:off x="6728200" y="3159800"/>
              <a:ext cx="2260500" cy="1419000"/>
            </a:xfrm>
            <a:prstGeom prst="roundRect">
              <a:avLst>
                <a:gd fmla="val 6369" name="adj"/>
              </a:avLst>
            </a:prstGeom>
            <a:solidFill>
              <a:srgbClr val="3D85C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6" name="Google Shape;236;p35"/>
            <p:cNvPicPr preferRelativeResize="0"/>
            <p:nvPr/>
          </p:nvPicPr>
          <p:blipFill rotWithShape="1">
            <a:blip r:embed="rId7">
              <a:alphaModFix/>
            </a:blip>
            <a:srcRect b="0" l="2581" r="1825" t="0"/>
            <a:stretch/>
          </p:blipFill>
          <p:spPr>
            <a:xfrm>
              <a:off x="6892375" y="3299075"/>
              <a:ext cx="1932150" cy="1140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35"/>
          <p:cNvGrpSpPr/>
          <p:nvPr/>
        </p:nvGrpSpPr>
        <p:grpSpPr>
          <a:xfrm>
            <a:off x="3120134" y="2532003"/>
            <a:ext cx="2021100" cy="1507500"/>
            <a:chOff x="4119647" y="1519815"/>
            <a:chExt cx="2021100" cy="1507500"/>
          </a:xfrm>
        </p:grpSpPr>
        <p:sp>
          <p:nvSpPr>
            <p:cNvPr id="238" name="Google Shape;238;p35"/>
            <p:cNvSpPr/>
            <p:nvPr/>
          </p:nvSpPr>
          <p:spPr>
            <a:xfrm>
              <a:off x="4119647" y="1519815"/>
              <a:ext cx="2021100" cy="1507500"/>
            </a:xfrm>
            <a:prstGeom prst="roundRect">
              <a:avLst>
                <a:gd fmla="val 6369" name="adj"/>
              </a:avLst>
            </a:prstGeom>
            <a:solidFill>
              <a:srgbClr val="FF00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9" name="Google Shape;239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64875" y="1653450"/>
              <a:ext cx="1740201" cy="1212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35"/>
          <p:cNvGrpSpPr/>
          <p:nvPr/>
        </p:nvGrpSpPr>
        <p:grpSpPr>
          <a:xfrm>
            <a:off x="3273465" y="2772780"/>
            <a:ext cx="2021100" cy="1507500"/>
            <a:chOff x="3813028" y="3370492"/>
            <a:chExt cx="2021100" cy="1507500"/>
          </a:xfrm>
        </p:grpSpPr>
        <p:sp>
          <p:nvSpPr>
            <p:cNvPr id="241" name="Google Shape;241;p35"/>
            <p:cNvSpPr/>
            <p:nvPr/>
          </p:nvSpPr>
          <p:spPr>
            <a:xfrm>
              <a:off x="3813028" y="3370492"/>
              <a:ext cx="2021100" cy="1507500"/>
            </a:xfrm>
            <a:prstGeom prst="roundRect">
              <a:avLst>
                <a:gd fmla="val 6369" name="adj"/>
              </a:avLst>
            </a:prstGeom>
            <a:solidFill>
              <a:srgbClr val="FF00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2" name="Google Shape;242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53486" y="3514818"/>
              <a:ext cx="1740199" cy="1218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35"/>
          <p:cNvGrpSpPr/>
          <p:nvPr/>
        </p:nvGrpSpPr>
        <p:grpSpPr>
          <a:xfrm>
            <a:off x="3198849" y="3058846"/>
            <a:ext cx="2021100" cy="1507500"/>
            <a:chOff x="4586849" y="2427545"/>
            <a:chExt cx="2021100" cy="1507500"/>
          </a:xfrm>
        </p:grpSpPr>
        <p:sp>
          <p:nvSpPr>
            <p:cNvPr id="244" name="Google Shape;244;p35"/>
            <p:cNvSpPr/>
            <p:nvPr/>
          </p:nvSpPr>
          <p:spPr>
            <a:xfrm>
              <a:off x="4586849" y="2427545"/>
              <a:ext cx="2021100" cy="1507500"/>
            </a:xfrm>
            <a:prstGeom prst="roundRect">
              <a:avLst>
                <a:gd fmla="val 6369" name="adj"/>
              </a:avLst>
            </a:prstGeom>
            <a:solidFill>
              <a:srgbClr val="FF00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5" name="Google Shape;245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714900" y="2571897"/>
              <a:ext cx="1765011" cy="1218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4141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Hands-on activity</a:t>
            </a:r>
            <a:br>
              <a:rPr lang="en"/>
            </a:br>
            <a:r>
              <a:rPr lang="en" sz="2400"/>
              <a:t>constraint-driven design of data physicalization</a:t>
            </a:r>
            <a:endParaRPr sz="2400"/>
          </a:p>
        </p:txBody>
      </p:sp>
      <p:grpSp>
        <p:nvGrpSpPr>
          <p:cNvPr id="247" name="Google Shape;247;p35"/>
          <p:cNvGrpSpPr/>
          <p:nvPr/>
        </p:nvGrpSpPr>
        <p:grpSpPr>
          <a:xfrm>
            <a:off x="464034" y="2629870"/>
            <a:ext cx="2021111" cy="1507481"/>
            <a:chOff x="2991150" y="39975"/>
            <a:chExt cx="2958300" cy="2206500"/>
          </a:xfrm>
        </p:grpSpPr>
        <p:sp>
          <p:nvSpPr>
            <p:cNvPr id="248" name="Google Shape;248;p35"/>
            <p:cNvSpPr/>
            <p:nvPr/>
          </p:nvSpPr>
          <p:spPr>
            <a:xfrm>
              <a:off x="2991150" y="39975"/>
              <a:ext cx="2958300" cy="2206500"/>
            </a:xfrm>
            <a:prstGeom prst="roundRect">
              <a:avLst>
                <a:gd fmla="val 6369" name="adj"/>
              </a:avLst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9" name="Google Shape;249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5487" y="246725"/>
              <a:ext cx="2569626" cy="18186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50" name="Google Shape;250;p35"/>
          <p:cNvSpPr txBox="1"/>
          <p:nvPr/>
        </p:nvSpPr>
        <p:spPr>
          <a:xfrm>
            <a:off x="587938" y="1598988"/>
            <a:ext cx="20799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</a:t>
            </a:r>
            <a:r>
              <a:rPr b="1" lang="en" sz="1800"/>
              <a:t>cenarios</a:t>
            </a:r>
            <a:endParaRPr b="1" sz="1800"/>
          </a:p>
        </p:txBody>
      </p:sp>
      <p:sp>
        <p:nvSpPr>
          <p:cNvPr id="251" name="Google Shape;251;p35"/>
          <p:cNvSpPr txBox="1"/>
          <p:nvPr/>
        </p:nvSpPr>
        <p:spPr>
          <a:xfrm>
            <a:off x="3120125" y="1598988"/>
            <a:ext cx="20799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</a:t>
            </a:r>
            <a:r>
              <a:rPr b="1" lang="en" sz="1800"/>
              <a:t>ctivities</a:t>
            </a:r>
            <a:endParaRPr b="1" sz="1800"/>
          </a:p>
        </p:txBody>
      </p:sp>
      <p:grpSp>
        <p:nvGrpSpPr>
          <p:cNvPr id="252" name="Google Shape;252;p35"/>
          <p:cNvGrpSpPr/>
          <p:nvPr/>
        </p:nvGrpSpPr>
        <p:grpSpPr>
          <a:xfrm>
            <a:off x="5962488" y="2848968"/>
            <a:ext cx="2260500" cy="1419000"/>
            <a:chOff x="4561800" y="3333275"/>
            <a:chExt cx="2260500" cy="1419000"/>
          </a:xfrm>
        </p:grpSpPr>
        <p:sp>
          <p:nvSpPr>
            <p:cNvPr id="253" name="Google Shape;253;p35"/>
            <p:cNvSpPr/>
            <p:nvPr/>
          </p:nvSpPr>
          <p:spPr>
            <a:xfrm>
              <a:off x="4561800" y="3333275"/>
              <a:ext cx="2260500" cy="1419000"/>
            </a:xfrm>
            <a:prstGeom prst="roundRect">
              <a:avLst>
                <a:gd fmla="val 6369" name="adj"/>
              </a:avLst>
            </a:prstGeom>
            <a:solidFill>
              <a:srgbClr val="3D85C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4" name="Google Shape;254;p35"/>
            <p:cNvPicPr preferRelativeResize="0"/>
            <p:nvPr/>
          </p:nvPicPr>
          <p:blipFill rotWithShape="1">
            <a:blip r:embed="rId8">
              <a:alphaModFix/>
            </a:blip>
            <a:srcRect b="0" l="2831" r="2138" t="0"/>
            <a:stretch/>
          </p:blipFill>
          <p:spPr>
            <a:xfrm>
              <a:off x="4703775" y="3489213"/>
              <a:ext cx="1976549" cy="1107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35"/>
          <p:cNvSpPr txBox="1"/>
          <p:nvPr/>
        </p:nvSpPr>
        <p:spPr>
          <a:xfrm>
            <a:off x="5960002" y="1598975"/>
            <a:ext cx="20799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</a:t>
            </a:r>
            <a:r>
              <a:rPr b="1" lang="en" sz="1800"/>
              <a:t>ata</a:t>
            </a:r>
            <a:endParaRPr b="1" sz="1800"/>
          </a:p>
        </p:txBody>
      </p:sp>
      <p:grpSp>
        <p:nvGrpSpPr>
          <p:cNvPr id="256" name="Google Shape;256;p35"/>
          <p:cNvGrpSpPr/>
          <p:nvPr/>
        </p:nvGrpSpPr>
        <p:grpSpPr>
          <a:xfrm>
            <a:off x="646719" y="2785103"/>
            <a:ext cx="2021111" cy="1507481"/>
            <a:chOff x="3506275" y="2164200"/>
            <a:chExt cx="2958300" cy="2206500"/>
          </a:xfrm>
        </p:grpSpPr>
        <p:sp>
          <p:nvSpPr>
            <p:cNvPr id="257" name="Google Shape;257;p35"/>
            <p:cNvSpPr/>
            <p:nvPr/>
          </p:nvSpPr>
          <p:spPr>
            <a:xfrm>
              <a:off x="3506275" y="2164200"/>
              <a:ext cx="2958300" cy="2206500"/>
            </a:xfrm>
            <a:prstGeom prst="roundRect">
              <a:avLst>
                <a:gd fmla="val 6369" name="adj"/>
              </a:avLst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8" name="Google Shape;258;p35"/>
            <p:cNvPicPr preferRelativeResize="0"/>
            <p:nvPr/>
          </p:nvPicPr>
          <p:blipFill rotWithShape="1">
            <a:blip r:embed="rId4">
              <a:alphaModFix/>
            </a:blip>
            <a:srcRect b="1342" l="1465" r="1475" t="1342"/>
            <a:stretch/>
          </p:blipFill>
          <p:spPr>
            <a:xfrm>
              <a:off x="3700600" y="2358150"/>
              <a:ext cx="2569650" cy="18186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59" name="Google Shape;259;p35"/>
          <p:cNvGrpSpPr/>
          <p:nvPr/>
        </p:nvGrpSpPr>
        <p:grpSpPr>
          <a:xfrm>
            <a:off x="462949" y="2994020"/>
            <a:ext cx="2021111" cy="1507481"/>
            <a:chOff x="6417975" y="299800"/>
            <a:chExt cx="2958300" cy="2206500"/>
          </a:xfrm>
        </p:grpSpPr>
        <p:sp>
          <p:nvSpPr>
            <p:cNvPr id="260" name="Google Shape;260;p35"/>
            <p:cNvSpPr/>
            <p:nvPr/>
          </p:nvSpPr>
          <p:spPr>
            <a:xfrm>
              <a:off x="6417975" y="299800"/>
              <a:ext cx="2958300" cy="2206500"/>
            </a:xfrm>
            <a:prstGeom prst="roundRect">
              <a:avLst>
                <a:gd fmla="val 6369" name="adj"/>
              </a:avLst>
            </a:prstGeom>
            <a:solidFill>
              <a:srgbClr val="FFD966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1" name="Google Shape;261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614825" y="490750"/>
              <a:ext cx="2564600" cy="1824601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62" name="Google Shape;262;p35"/>
          <p:cNvGrpSpPr/>
          <p:nvPr/>
        </p:nvGrpSpPr>
        <p:grpSpPr>
          <a:xfrm>
            <a:off x="6026763" y="3171643"/>
            <a:ext cx="2260500" cy="1419000"/>
            <a:chOff x="6596875" y="1405325"/>
            <a:chExt cx="2260500" cy="1419000"/>
          </a:xfrm>
        </p:grpSpPr>
        <p:sp>
          <p:nvSpPr>
            <p:cNvPr id="263" name="Google Shape;263;p35"/>
            <p:cNvSpPr/>
            <p:nvPr/>
          </p:nvSpPr>
          <p:spPr>
            <a:xfrm>
              <a:off x="6596875" y="1405325"/>
              <a:ext cx="2260500" cy="1419000"/>
            </a:xfrm>
            <a:prstGeom prst="roundRect">
              <a:avLst>
                <a:gd fmla="val 6369" name="adj"/>
              </a:avLst>
            </a:prstGeom>
            <a:solidFill>
              <a:srgbClr val="3C78D8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Google Shape;264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32249" y="1576043"/>
              <a:ext cx="1989751" cy="10985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377150" y="344550"/>
            <a:ext cx="8455200" cy="4529400"/>
          </a:xfrm>
          <a:prstGeom prst="rect">
            <a:avLst/>
          </a:prstGeom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Questions to guide activity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How would you describe the </a:t>
            </a:r>
            <a:r>
              <a:rPr b="1" lang="en" sz="1600">
                <a:solidFill>
                  <a:srgbClr val="FF0000"/>
                </a:solidFill>
              </a:rPr>
              <a:t>physical properties</a:t>
            </a:r>
            <a:r>
              <a:rPr lang="en" sz="1600">
                <a:solidFill>
                  <a:srgbClr val="000000"/>
                </a:solidFill>
              </a:rPr>
              <a:t> of your physicalization? Which of these are directly related to data?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How would you characterize </a:t>
            </a:r>
            <a:r>
              <a:rPr b="1" lang="en" sz="1600">
                <a:solidFill>
                  <a:srgbClr val="FF0000"/>
                </a:solidFill>
              </a:rPr>
              <a:t>your design process</a:t>
            </a:r>
            <a:r>
              <a:rPr lang="en" sz="1600">
                <a:solidFill>
                  <a:srgbClr val="000000"/>
                </a:solidFill>
              </a:rPr>
              <a:t> when mapping your data to physical properties/form/material?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What is the role of </a:t>
            </a:r>
            <a:r>
              <a:rPr b="1" lang="en" sz="1600">
                <a:solidFill>
                  <a:srgbClr val="FF0000"/>
                </a:solidFill>
              </a:rPr>
              <a:t>performance / interaction / narrative</a:t>
            </a:r>
            <a:r>
              <a:rPr lang="en" sz="1600">
                <a:solidFill>
                  <a:srgbClr val="000000"/>
                </a:solidFill>
              </a:rPr>
              <a:t> in your physicalization?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What </a:t>
            </a:r>
            <a:r>
              <a:rPr b="1" lang="en" sz="1600">
                <a:solidFill>
                  <a:srgbClr val="FF0000"/>
                </a:solidFill>
              </a:rPr>
              <a:t>types of materials</a:t>
            </a:r>
            <a:r>
              <a:rPr lang="en" sz="1600">
                <a:solidFill>
                  <a:srgbClr val="000000"/>
                </a:solidFill>
              </a:rPr>
              <a:t> did you choose for your physicalization and why? How did your choice of materials influence the </a:t>
            </a:r>
            <a:r>
              <a:rPr b="1" lang="en" sz="1600">
                <a:solidFill>
                  <a:srgbClr val="FF0000"/>
                </a:solidFill>
              </a:rPr>
              <a:t>modality of your physicalization</a:t>
            </a:r>
            <a:r>
              <a:rPr lang="en" sz="1600">
                <a:solidFill>
                  <a:srgbClr val="000000"/>
                </a:solidFill>
              </a:rPr>
              <a:t>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What is the intended </a:t>
            </a:r>
            <a:r>
              <a:rPr b="1" lang="en" sz="1600">
                <a:solidFill>
                  <a:srgbClr val="FF0000"/>
                </a:solidFill>
              </a:rPr>
              <a:t>type of experience</a:t>
            </a:r>
            <a:r>
              <a:rPr b="1" lang="en" sz="16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you wish to facilitate with your physicalization?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Can you explain the </a:t>
            </a:r>
            <a:r>
              <a:rPr b="1" lang="en" sz="1600">
                <a:solidFill>
                  <a:srgbClr val="FF0000"/>
                </a:solidFill>
              </a:rPr>
              <a:t>semiotic connection</a:t>
            </a:r>
            <a:r>
              <a:rPr lang="en" sz="1600">
                <a:solidFill>
                  <a:srgbClr val="000000"/>
                </a:solidFill>
              </a:rPr>
              <a:t> (symbolic, metaphor, analogy, allegory, designation...) between the data and your physicalization?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Let’s physicalise!</a:t>
            </a:r>
            <a:endParaRPr b="1"/>
          </a:p>
        </p:txBody>
      </p:sp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express your data in different media / materials?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Examine your data!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Explore the materials!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Consider the audience of your context!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Sketch out some ideas!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/>
              <a:t>Record design decisions on post-it notes</a:t>
            </a:r>
            <a:endParaRPr b="1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377150" y="344550"/>
            <a:ext cx="8455200" cy="4529400"/>
          </a:xfrm>
          <a:prstGeom prst="rect">
            <a:avLst/>
          </a:prstGeom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Questions to guide activity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How would you describe the </a:t>
            </a:r>
            <a:r>
              <a:rPr b="1" lang="en" sz="1600">
                <a:solidFill>
                  <a:srgbClr val="FF0000"/>
                </a:solidFill>
              </a:rPr>
              <a:t>physical properties</a:t>
            </a:r>
            <a:r>
              <a:rPr lang="en" sz="1600">
                <a:solidFill>
                  <a:srgbClr val="000000"/>
                </a:solidFill>
              </a:rPr>
              <a:t> of your physicalization? Which of these are directly related to data?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How would you characterize </a:t>
            </a:r>
            <a:r>
              <a:rPr b="1" lang="en" sz="1600">
                <a:solidFill>
                  <a:srgbClr val="FF0000"/>
                </a:solidFill>
              </a:rPr>
              <a:t>your design process</a:t>
            </a:r>
            <a:r>
              <a:rPr lang="en" sz="1600">
                <a:solidFill>
                  <a:srgbClr val="000000"/>
                </a:solidFill>
              </a:rPr>
              <a:t> when mapping your data to physical properties/form/material?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What is the role of </a:t>
            </a:r>
            <a:r>
              <a:rPr b="1" lang="en" sz="1600">
                <a:solidFill>
                  <a:srgbClr val="FF0000"/>
                </a:solidFill>
              </a:rPr>
              <a:t>performance / interaction / narrative</a:t>
            </a:r>
            <a:r>
              <a:rPr lang="en" sz="1600">
                <a:solidFill>
                  <a:srgbClr val="000000"/>
                </a:solidFill>
              </a:rPr>
              <a:t> in your physicalization?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What </a:t>
            </a:r>
            <a:r>
              <a:rPr b="1" lang="en" sz="1600">
                <a:solidFill>
                  <a:srgbClr val="FF0000"/>
                </a:solidFill>
              </a:rPr>
              <a:t>types of materials</a:t>
            </a:r>
            <a:r>
              <a:rPr lang="en" sz="1600">
                <a:solidFill>
                  <a:srgbClr val="000000"/>
                </a:solidFill>
              </a:rPr>
              <a:t> did you choose for your physicalization and why? How did your choice of materials influence the </a:t>
            </a:r>
            <a:r>
              <a:rPr b="1" lang="en" sz="1600">
                <a:solidFill>
                  <a:srgbClr val="FF0000"/>
                </a:solidFill>
              </a:rPr>
              <a:t>modality of your physicalization</a:t>
            </a:r>
            <a:r>
              <a:rPr lang="en" sz="1600">
                <a:solidFill>
                  <a:srgbClr val="000000"/>
                </a:solidFill>
              </a:rPr>
              <a:t>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What is the intended </a:t>
            </a:r>
            <a:r>
              <a:rPr b="1" lang="en" sz="1600">
                <a:solidFill>
                  <a:srgbClr val="FF0000"/>
                </a:solidFill>
              </a:rPr>
              <a:t>type of experience</a:t>
            </a:r>
            <a:r>
              <a:rPr b="1" lang="en" sz="1600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you wish to facilitate with your physicalization?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Can you explain the </a:t>
            </a:r>
            <a:r>
              <a:rPr b="1" lang="en" sz="1600">
                <a:solidFill>
                  <a:srgbClr val="FF0000"/>
                </a:solidFill>
              </a:rPr>
              <a:t>semiotic connection</a:t>
            </a:r>
            <a:r>
              <a:rPr lang="en" sz="1600">
                <a:solidFill>
                  <a:srgbClr val="000000"/>
                </a:solidFill>
              </a:rPr>
              <a:t> (symbolic, metaphor, analogy, allegory, designation...) between the data and your physicalization?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</a:t>
            </a:r>
            <a:endParaRPr/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types of materials did you choose for your physicalization and why?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did your choice of materials influence the modality of your physicalization?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your physicalization be appreciated without generating any data insight?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important is aesthetics in your physicalization?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your physicalizations be read without touching it?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879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Let’s Get Physical: Promoting Data Physicalization in Workshop Formats</a:t>
            </a:r>
            <a:r>
              <a:rPr lang="en" sz="1400"/>
              <a:t>. S Huron, P Gourlet, U Hinrichs, T Hogan, Y Jansen. Pictorial at ACM DIS 2017, June, Edinburgh.</a:t>
            </a:r>
            <a:br>
              <a:rPr lang="en" sz="1400"/>
            </a:br>
            <a:br>
              <a:rPr lang="en" sz="1400"/>
            </a:br>
            <a:r>
              <a:rPr b="1" lang="en" sz="1400"/>
              <a:t>Constructing visual representations: Investigating the use of tangible tokens. </a:t>
            </a:r>
            <a:r>
              <a:rPr lang="en" sz="1400"/>
              <a:t>S Huron, Y Jansen, S Carpendale. IEEE transactions on visualization and computer graphics 20 (12), 2102-2111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Constructive visualization</a:t>
            </a:r>
            <a:r>
              <a:rPr lang="en" sz="1400"/>
              <a:t>. S Huron, S Carpendale, A Thudt, A Tang, M Mauerer. Proceedings of the 2014 conference on Designing interactive systems, 433-442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Data Sensification, beyond representation modality, toward encoding data in experience.</a:t>
            </a:r>
            <a:r>
              <a:rPr lang="en" sz="1400"/>
              <a:t> T Hogan, Proceedings of the 2018 DRS.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Pedagogy &amp; Physicalization: Designing Learning Activities around Physical Data Representations.</a:t>
            </a:r>
            <a:r>
              <a:rPr lang="en" sz="1400"/>
              <a:t> T Hogan, U Hinrichs, Y Jansen, S Huron, P Goulet, E Hornecker, B Nissen. Proceedings of 2018 DIS.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Data-Things: Digital Fabrication Situated within Participatory Data Translation Activities</a:t>
            </a:r>
            <a:r>
              <a:rPr lang="en" sz="1400"/>
              <a:t>, B Nissen, J Bowers. Proceedings of the 2014 conference on CHI, 2467-2476.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Trevor Hogan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613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Lecturer in Interaction Design</a:t>
            </a:r>
            <a:br>
              <a:rPr lang="en" sz="1400"/>
            </a:br>
            <a:r>
              <a:rPr lang="en" sz="1400"/>
              <a:t>Crawford College of Art and Design, CIT, Ireland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Human-Data Interaction Group</a:t>
            </a:r>
            <a:br>
              <a:rPr b="1" lang="en" sz="1400"/>
            </a:br>
            <a:r>
              <a:rPr i="1" lang="en" sz="1200"/>
              <a:t>“Extending the use representational modalities and extending evaluation criteria, methodologies and audience”</a:t>
            </a:r>
            <a:endParaRPr i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Interests</a:t>
            </a:r>
            <a:br>
              <a:rPr b="1" lang="en" sz="1200"/>
            </a:br>
            <a:r>
              <a:rPr lang="en" sz="1200"/>
              <a:t># Physicalization &amp; Multisensory Data </a:t>
            </a:r>
            <a:r>
              <a:rPr lang="en" sz="1200"/>
              <a:t>Representations</a:t>
            </a:r>
            <a:br>
              <a:rPr lang="en" sz="1200"/>
            </a:br>
            <a:r>
              <a:rPr lang="en" sz="1200"/>
              <a:t># Tangible Interaction </a:t>
            </a:r>
            <a:br>
              <a:rPr lang="en" sz="1200"/>
            </a:br>
            <a:r>
              <a:rPr lang="en" sz="1200"/>
              <a:t># Data Experience </a:t>
            </a:r>
            <a:br>
              <a:rPr lang="en" sz="1200"/>
            </a:br>
            <a:r>
              <a:rPr lang="en" sz="1200"/>
              <a:t># Design &amp; Evaluation Methods</a:t>
            </a:r>
            <a:endParaRPr i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www.tactiledata.net</a:t>
            </a:r>
            <a:r>
              <a:rPr lang="en" sz="1400"/>
              <a:t>  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hello@tactiledata.net</a:t>
            </a:r>
            <a:r>
              <a:rPr lang="en" sz="1400"/>
              <a:t>   @tactiledata</a:t>
            </a:r>
            <a:endParaRPr sz="1400"/>
          </a:p>
        </p:txBody>
      </p:sp>
      <p:pic>
        <p:nvPicPr>
          <p:cNvPr descr="ch9_4.jpg"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7377" y="445030"/>
            <a:ext cx="1686202" cy="432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38273" y="564450"/>
            <a:ext cx="5502827" cy="17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/>
          <p:nvPr/>
        </p:nvSpPr>
        <p:spPr>
          <a:xfrm>
            <a:off x="311700" y="564450"/>
            <a:ext cx="2354100" cy="2760000"/>
          </a:xfrm>
          <a:prstGeom prst="rect">
            <a:avLst/>
          </a:prstGeom>
          <a:solidFill>
            <a:srgbClr val="FFFFFF">
              <a:alpha val="5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Samuel Huron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72725" y="1017725"/>
            <a:ext cx="2193000" cy="39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Associate professor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Design, Infovis, HCI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University of Paris Saclay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Telecom Paris-Tech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I3 - UMR 9217 CNRS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/>
            </a:br>
            <a:r>
              <a:rPr b="1" lang="en" sz="1200"/>
              <a:t>Interests:</a:t>
            </a:r>
            <a:br>
              <a:rPr b="1" lang="en" sz="1200"/>
            </a:br>
            <a:r>
              <a:rPr lang="en" sz="1200"/>
              <a:t># Construction of vis</a:t>
            </a:r>
            <a:br>
              <a:rPr b="1" lang="en" sz="1200"/>
            </a:br>
            <a:r>
              <a:rPr lang="en" sz="1200"/>
              <a:t># Information visualization</a:t>
            </a:r>
            <a:br>
              <a:rPr lang="en" sz="1200"/>
            </a:br>
            <a:r>
              <a:rPr lang="en" sz="1200"/>
              <a:t># Design methods in Research</a:t>
            </a:r>
            <a:br>
              <a:rPr lang="en" sz="1200"/>
            </a:br>
            <a:r>
              <a:rPr lang="en" sz="1200"/>
              <a:t># Design paradigms</a:t>
            </a:r>
            <a:endParaRPr sz="1200"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66954" t="0"/>
          <a:stretch/>
        </p:blipFill>
        <p:spPr>
          <a:xfrm>
            <a:off x="3038275" y="2446024"/>
            <a:ext cx="1136345" cy="10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5">
            <a:alphaModFix/>
          </a:blip>
          <a:srcRect b="22580" l="3483" r="71437" t="46299"/>
          <a:stretch/>
        </p:blipFill>
        <p:spPr>
          <a:xfrm>
            <a:off x="4214294" y="2446024"/>
            <a:ext cx="1254923" cy="108359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3038275" y="3617475"/>
            <a:ext cx="22452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Understanding how physically </a:t>
            </a:r>
            <a:r>
              <a:rPr b="1" lang="en" sz="1200">
                <a:solidFill>
                  <a:schemeClr val="dk2"/>
                </a:solidFill>
              </a:rPr>
              <a:t>building</a:t>
            </a:r>
            <a:r>
              <a:rPr lang="en" sz="1200">
                <a:solidFill>
                  <a:schemeClr val="dk2"/>
                </a:solidFill>
              </a:rPr>
              <a:t> information representation </a:t>
            </a:r>
            <a:r>
              <a:rPr b="1" lang="en" sz="1200">
                <a:solidFill>
                  <a:schemeClr val="dk2"/>
                </a:solidFill>
              </a:rPr>
              <a:t>impact</a:t>
            </a:r>
            <a:r>
              <a:rPr lang="en" sz="1200">
                <a:solidFill>
                  <a:schemeClr val="dk2"/>
                </a:solidFill>
              </a:rPr>
              <a:t> the construction of people </a:t>
            </a:r>
            <a:r>
              <a:rPr b="1" lang="en" sz="1200">
                <a:solidFill>
                  <a:schemeClr val="dk2"/>
                </a:solidFill>
              </a:rPr>
              <a:t>understanding</a:t>
            </a:r>
            <a:r>
              <a:rPr lang="en" sz="1200">
                <a:solidFill>
                  <a:schemeClr val="dk2"/>
                </a:solidFill>
              </a:rPr>
              <a:t>.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7792" y="4552442"/>
            <a:ext cx="405475" cy="4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7600" y="4552450"/>
            <a:ext cx="1203503" cy="4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541350" y="3703338"/>
            <a:ext cx="19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Making visualization authoring </a:t>
            </a:r>
            <a:r>
              <a:rPr b="1" lang="en" sz="1200">
                <a:solidFill>
                  <a:schemeClr val="dk2"/>
                </a:solidFill>
              </a:rPr>
              <a:t>accessible</a:t>
            </a:r>
            <a:r>
              <a:rPr lang="en" sz="1200">
                <a:solidFill>
                  <a:schemeClr val="dk2"/>
                </a:solidFill>
              </a:rPr>
              <a:t> for “non visualization experts”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72724" y="2446031"/>
            <a:ext cx="22884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Twitter : </a:t>
            </a:r>
            <a:r>
              <a:rPr lang="en" sz="1200">
                <a:solidFill>
                  <a:srgbClr val="45818E"/>
                </a:solidFill>
              </a:rPr>
              <a:t>@cybunk</a:t>
            </a:r>
            <a:endParaRPr sz="1200">
              <a:solidFill>
                <a:srgbClr val="45818E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8807" y="2446028"/>
            <a:ext cx="1585214" cy="10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9">
            <a:alphaModFix/>
          </a:blip>
          <a:srcRect b="0" l="0" r="14958" t="0"/>
          <a:stretch/>
        </p:blipFill>
        <p:spPr>
          <a:xfrm>
            <a:off x="5508900" y="2447450"/>
            <a:ext cx="1391276" cy="10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Bettina Nissen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575000" y="1435550"/>
            <a:ext cx="3000000" cy="3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Research Associate | Design Informatics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University of Edinburgh, UK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bettina.nissen@ed.ac.uk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 u="sng">
                <a:solidFill>
                  <a:schemeClr val="accent5"/>
                </a:solidFill>
                <a:hlinkClick r:id="rId3"/>
              </a:rPr>
              <a:t>www.data-things.com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@bettinanissen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Interests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Data Engagement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Digital Fabrication 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Public Data Making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Data Craft Practices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Materiality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descr="crochet-comparison-2"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050" y="3102175"/>
            <a:ext cx="3895249" cy="169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ochet-cindylaser"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1096" y="3102175"/>
            <a:ext cx="2543345" cy="169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eet-comparison" id="95" name="Google Shape;95;p17"/>
          <p:cNvPicPr preferRelativeResize="0"/>
          <p:nvPr/>
        </p:nvPicPr>
        <p:blipFill rotWithShape="1">
          <a:blip r:embed="rId7">
            <a:alphaModFix/>
          </a:blip>
          <a:srcRect b="8326" l="8038" r="11335" t="14003"/>
          <a:stretch/>
        </p:blipFill>
        <p:spPr>
          <a:xfrm>
            <a:off x="3831825" y="1493100"/>
            <a:ext cx="2118693" cy="153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03747" id="96" name="Google Shape;96;p17"/>
          <p:cNvPicPr preferRelativeResize="0"/>
          <p:nvPr/>
        </p:nvPicPr>
        <p:blipFill rotWithShape="1">
          <a:blip r:embed="rId8">
            <a:alphaModFix/>
          </a:blip>
          <a:srcRect b="0" l="9056" r="21805" t="0"/>
          <a:stretch/>
        </p:blipFill>
        <p:spPr>
          <a:xfrm>
            <a:off x="6012975" y="310800"/>
            <a:ext cx="2819325" cy="27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8725" y="2453277"/>
            <a:ext cx="1430649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Uta Hinrichs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Assistant Professor in Human-computer Interaction &amp; InfoVis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3"/>
              </a:rPr>
              <a:t>www.utahinrichs.de</a:t>
            </a:r>
            <a:r>
              <a:rPr lang="en" sz="1200"/>
              <a:t> | </a:t>
            </a:r>
            <a:r>
              <a:rPr lang="en" sz="1200" u="sng">
                <a:solidFill>
                  <a:schemeClr val="accent5"/>
                </a:solidFill>
                <a:hlinkClick r:id="rId4"/>
              </a:rPr>
              <a:t>uh3@st-andrews.ac.uk</a:t>
            </a:r>
            <a:r>
              <a:rPr lang="en" sz="1200"/>
              <a:t> | </a:t>
            </a:r>
            <a:r>
              <a:rPr lang="en" sz="1200">
                <a:solidFill>
                  <a:schemeClr val="accent5"/>
                </a:solidFill>
              </a:rPr>
              <a:t>@uta_ente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SACHI Research Group; University of St Andrews, Scotland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http://sachi.cs.st-andrews.ac.uk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Interests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# information visualization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# physical data representations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# interface design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# studying experiences with visualization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# visualization as a method to engage &amp; facilitate a dialogue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  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97A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97A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3950" y="4373500"/>
            <a:ext cx="508125" cy="5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6900" y="4151375"/>
            <a:ext cx="2190050" cy="96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utahinrichs.de/uta/uploads/Projects/BumpkinIslandMapArchive/install_2.png" id="106" name="Google Shape;10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8165" y="3433950"/>
            <a:ext cx="2238467" cy="16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8161" y="1691546"/>
            <a:ext cx="2238476" cy="16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58161" y="0"/>
            <a:ext cx="2238475" cy="1627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you?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832650" y="1152475"/>
            <a:ext cx="358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</a:t>
            </a:r>
            <a:br>
              <a:rPr lang="en"/>
            </a:br>
            <a:r>
              <a:rPr lang="en"/>
              <a:t>Affiliation</a:t>
            </a:r>
            <a:br>
              <a:rPr lang="en"/>
            </a:br>
            <a:r>
              <a:rPr lang="en"/>
              <a:t>Domain</a:t>
            </a:r>
            <a:br>
              <a:rPr lang="en"/>
            </a:br>
            <a:r>
              <a:rPr lang="en"/>
              <a:t>Why are you interested in physicalization?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00"/>
                </a:solidFill>
              </a:rPr>
              <a:t>In 20 seconds :-)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</a:rPr>
              <a:t>What is Physicalization?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→ Mapping data to visual / physical properties / material / forms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4494" l="2582" r="14923" t="12587"/>
          <a:stretch/>
        </p:blipFill>
        <p:spPr>
          <a:xfrm>
            <a:off x="1271350" y="1152475"/>
            <a:ext cx="6601301" cy="37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